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" ContentType="application/vnd.ms-exce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7" r:id="rId10"/>
    <p:sldId id="268" r:id="rId11"/>
    <p:sldId id="269" r:id="rId12"/>
    <p:sldId id="270" r:id="rId13"/>
    <p:sldId id="271" r:id="rId14"/>
    <p:sldId id="272" r:id="rId15"/>
    <p:sldId id="264" r:id="rId16"/>
    <p:sldId id="266" r:id="rId17"/>
    <p:sldId id="26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F7768-3473-498B-A3B1-3A1FAED020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89890D-3026-43EC-A08E-BC27F3BEE9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7D6D9D-17C8-44A1-AA55-C4C2F447E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2063D-874D-4D89-9B66-0090E8D9E9B0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E4B3E2-F5B1-43EE-9374-E1DE9D02C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A1E1DD-6795-43FC-B18D-E3A303C4F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EF06-B366-4E8F-858F-94CEA795E0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55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E3522-3153-48A0-9E2F-AD8EC5E73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1913EE-DDCF-4798-BC55-977E9C4761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4B3AF5-50AA-45F2-A569-B4B96CF65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2063D-874D-4D89-9B66-0090E8D9E9B0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251930-207B-4B11-B997-B251E5AF3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47ADDD-860F-4E3F-82E3-5743FA8AC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EF06-B366-4E8F-858F-94CEA795E0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872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2C47CF-9AEE-445A-A5B1-8CC865CD52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CD598F-3847-424F-9FA4-7DF327A6F3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C08876-CC78-4DB9-9BB1-E63731BCF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2063D-874D-4D89-9B66-0090E8D9E9B0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C0EEA7-F577-4A5B-A12C-FD9336DE3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8B824C-B879-4A14-B003-A83CF0346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EF06-B366-4E8F-858F-94CEA795E0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54882-FBFB-4F4C-BCAD-5EF3AB4FD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14C40D-C227-4293-98DB-D211ECC32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F18F56-1875-4BD9-B56D-51C58578E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2063D-874D-4D89-9B66-0090E8D9E9B0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15D84B-5749-4D92-84B3-8B53EE92E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BC04D-9E93-407C-8FF9-306FEC290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EF06-B366-4E8F-858F-94CEA795E0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896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7E72E-0F6C-43DD-8886-EE6D04FCD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E84FC0-A6B2-4F9D-A451-E0CA8036B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8158C-E325-4F2B-9D5F-B3A4798CD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2063D-874D-4D89-9B66-0090E8D9E9B0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80596E-1059-4882-9818-127589C14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4050DB-809E-4A1C-8CA1-08BE7589D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EF06-B366-4E8F-858F-94CEA795E0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38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59AB2-F7BF-41EA-B2B7-AF2CECE31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AF594-4EF5-4799-80B4-F288978455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928FE5-580A-45B9-8B29-2DEC63B633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A95F25-E1DB-441F-A8AB-C6F5595A1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2063D-874D-4D89-9B66-0090E8D9E9B0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2645FF-4EFF-4F52-849E-E2ADD13A4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4DA2A5-7C7E-4885-9470-6A354DDF6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EF06-B366-4E8F-858F-94CEA795E0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179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DAC0C-6D82-4923-B4D6-1ED6D899B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770843-B317-4626-8694-1BDEF33927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ED5F81-A3D6-4450-B7A4-8DC9CCCC7D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B7F1CF-EEFE-4C91-9AA5-D31C5A35A4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64988B-B040-46A0-A539-DDB7E0D10A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8B5636-2944-4402-9BF7-06C7C14D6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2063D-874D-4D89-9B66-0090E8D9E9B0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CA168D-6CC6-45C8-8C5D-0182D9751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FC4171-4DF4-4765-BAAE-78B0F6654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EF06-B366-4E8F-858F-94CEA795E0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230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6ECBB-5530-4C29-87CD-1C4977DC0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E4F1D3-9E89-41B0-98BB-9688186EF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2063D-874D-4D89-9B66-0090E8D9E9B0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E8ACBE-BCAA-4395-A56A-95D3012BE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A8180-EBD3-423C-81B1-DF9E62A1F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EF06-B366-4E8F-858F-94CEA795E0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0451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B60D7D-37F7-4CEF-ADDB-94D8A3A5A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2063D-874D-4D89-9B66-0090E8D9E9B0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B27BD2-89AC-4B56-89BE-F0F33D72D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D967AE-BC45-4717-B72C-C84D635D4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EF06-B366-4E8F-858F-94CEA795E0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897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09968-0F1B-4217-B202-7783A2001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52284-1E2B-4AB5-9E50-8A31E30F5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48ED14-E005-4285-B4C2-02C741B10F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65571B-96B8-45C6-A94C-A43CBDC95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2063D-874D-4D89-9B66-0090E8D9E9B0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6AEBA7-6449-43E6-B7F0-804E7AFA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4E910E-DE07-4D9B-871F-8B657787B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EF06-B366-4E8F-858F-94CEA795E0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4654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EDC4F-6465-4E72-A738-25F3322B2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6C620F-9E0C-4AD0-99E1-47808698A3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4A2E1F-B8A6-4F4A-ACBB-7D0CEC809E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4C28C2-5F99-44F5-B500-8F1CFFF4F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2063D-874D-4D89-9B66-0090E8D9E9B0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DD2C4A-F74F-4053-9790-D6E2F67AD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4C5B4A-D729-4BA9-98AE-C5153D9A3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EF06-B366-4E8F-858F-94CEA795E0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327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D39D37-F24D-413F-95BC-24ECB5439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AAC140-DD72-4954-9E29-D5AA12A87C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EB6C2-8B47-47B6-8AB6-6AEBD49CF6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2063D-874D-4D89-9B66-0090E8D9E9B0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A03A6-4D75-4E69-B566-AB1BD0050B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ACF11D-F42C-4C3D-A2BD-1E48FE1FA2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0EF06-B366-4E8F-858F-94CEA795E0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975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dara.turnbull@housingeurope.e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emf"/><Relationship Id="rId4" Type="http://schemas.openxmlformats.org/officeDocument/2006/relationships/oleObject" Target="../embeddings/Microsoft_Excel_97-2003_Worksheet.xls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dara.turnbull@housingeurope.eu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dara.turnbull@housingeurope.e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3421B4C-AA27-4F32-AA73-DA587F272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76110"/>
            <a:ext cx="6769978" cy="5905761"/>
          </a:xfrm>
          <a:custGeom>
            <a:avLst/>
            <a:gdLst>
              <a:gd name="connsiteX0" fmla="*/ 0 w 6769978"/>
              <a:gd name="connsiteY0" fmla="*/ 0 h 5905761"/>
              <a:gd name="connsiteX1" fmla="*/ 6769978 w 6769978"/>
              <a:gd name="connsiteY1" fmla="*/ 0 h 5905761"/>
              <a:gd name="connsiteX2" fmla="*/ 3973138 w 6769978"/>
              <a:gd name="connsiteY2" fmla="*/ 5905761 h 5905761"/>
              <a:gd name="connsiteX3" fmla="*/ 0 w 6769978"/>
              <a:gd name="connsiteY3" fmla="*/ 5905761 h 5905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69978" h="5905761">
                <a:moveTo>
                  <a:pt x="0" y="0"/>
                </a:moveTo>
                <a:lnTo>
                  <a:pt x="6769978" y="0"/>
                </a:lnTo>
                <a:lnTo>
                  <a:pt x="3973138" y="5905761"/>
                </a:lnTo>
                <a:lnTo>
                  <a:pt x="0" y="590576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F833B9-99D0-4EC7-A502-B8C768E37F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3418" y="1311565"/>
            <a:ext cx="4501878" cy="2117436"/>
          </a:xfrm>
        </p:spPr>
        <p:txBody>
          <a:bodyPr>
            <a:normAutofit/>
          </a:bodyPr>
          <a:lstStyle/>
          <a:p>
            <a:r>
              <a:rPr lang="en-GB" sz="3800" b="1" dirty="0">
                <a:solidFill>
                  <a:srgbClr val="FFFFFF"/>
                </a:solidFill>
              </a:rPr>
              <a:t>Issues with measuring housing affordability in the EU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DF0F46-CCAD-4AA5-857A-50DBB1C257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6477" y="4264456"/>
            <a:ext cx="4858817" cy="1281978"/>
          </a:xfrm>
        </p:spPr>
        <p:txBody>
          <a:bodyPr>
            <a:normAutofit/>
          </a:bodyPr>
          <a:lstStyle/>
          <a:p>
            <a:r>
              <a:rPr lang="en-GB" sz="1900" i="1" dirty="0">
                <a:solidFill>
                  <a:srgbClr val="FFFFFF"/>
                </a:solidFill>
              </a:rPr>
              <a:t>Dara TURNBULL (Research Coordinator)</a:t>
            </a:r>
          </a:p>
          <a:p>
            <a:r>
              <a:rPr lang="en-GB" sz="1900" i="1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dara.turnbull@housingeurope.eu</a:t>
            </a:r>
            <a:endParaRPr lang="en-GB" sz="1900" i="1" dirty="0">
              <a:solidFill>
                <a:schemeClr val="bg1"/>
              </a:solidFill>
            </a:endParaRPr>
          </a:p>
          <a:p>
            <a:pPr algn="l"/>
            <a:endParaRPr lang="en-GB" sz="1400" i="1" dirty="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C4BE3C-8886-4778-AA1D-B323AB5234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2461" y="1655286"/>
            <a:ext cx="4095809" cy="4095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119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7F6BF-07D7-4EB6-A6A5-AD636E5B6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057"/>
            <a:ext cx="10515600" cy="862179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>
                <a:solidFill>
                  <a:srgbClr val="0070C0"/>
                </a:solidFill>
              </a:rPr>
              <a:t>We have all seen this chart, but what does it mean?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41DD9F-5212-46CA-9CBE-F42BB97D31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4784" y="5120784"/>
            <a:ext cx="1737216" cy="1737216"/>
          </a:xfrm>
          <a:prstGeom prst="rect">
            <a:avLst/>
          </a:prstGeom>
        </p:spPr>
      </p:pic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8F875B8-7EB5-4997-A6D2-C69A7EB69D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79291" y="1025236"/>
            <a:ext cx="8433418" cy="5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805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7F6BF-07D7-4EB6-A6A5-AD636E5B6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329"/>
            <a:ext cx="10515600" cy="727586"/>
          </a:xfrm>
        </p:spPr>
        <p:txBody>
          <a:bodyPr>
            <a:normAutofit/>
          </a:bodyPr>
          <a:lstStyle/>
          <a:p>
            <a:pPr algn="ctr"/>
            <a:r>
              <a:rPr lang="en-GB" b="1" dirty="0">
                <a:solidFill>
                  <a:srgbClr val="0070C0"/>
                </a:solidFill>
              </a:rPr>
              <a:t>Nominal versus Real  (2015 = 100)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41DD9F-5212-46CA-9CBE-F42BB97D31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4784" y="5120784"/>
            <a:ext cx="1737216" cy="1737216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1534833-E228-49A0-9C68-BDA52F5165EE}"/>
              </a:ext>
            </a:extLst>
          </p:cNvPr>
          <p:cNvPicPr preferRelativeResize="0"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79291" y="749938"/>
            <a:ext cx="8433418" cy="514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30A3B71-B7B6-40C6-B407-77BFCF7CD3E1}"/>
              </a:ext>
            </a:extLst>
          </p:cNvPr>
          <p:cNvSpPr txBox="1"/>
          <p:nvPr/>
        </p:nvSpPr>
        <p:spPr>
          <a:xfrm>
            <a:off x="757382" y="5989392"/>
            <a:ext cx="9851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Most of the recent fall in welfare has been down to a decline in spending in the UK (-28% since 2015)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Development (grants) in Germany down 80% between 2006 and 2018</a:t>
            </a:r>
          </a:p>
        </p:txBody>
      </p:sp>
    </p:spTree>
    <p:extLst>
      <p:ext uri="{BB962C8B-B14F-4D97-AF65-F5344CB8AC3E}">
        <p14:creationId xmlns:p14="http://schemas.microsoft.com/office/powerpoint/2010/main" val="3901311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7F6BF-07D7-4EB6-A6A5-AD636E5B6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3200"/>
            <a:ext cx="10515600" cy="775855"/>
          </a:xfrm>
        </p:spPr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What is really being captured in the figures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869E9-8A79-4267-B814-C3A24AF04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2182"/>
            <a:ext cx="10515600" cy="5592618"/>
          </a:xfrm>
        </p:spPr>
        <p:txBody>
          <a:bodyPr>
            <a:normAutofit/>
          </a:bodyPr>
          <a:lstStyle/>
          <a:p>
            <a:pPr marL="268288" lvl="1" indent="-268288"/>
            <a:r>
              <a:rPr lang="en-GB" sz="3000" dirty="0"/>
              <a:t>The data presented do not show what many people believe…</a:t>
            </a:r>
          </a:p>
          <a:p>
            <a:pPr marL="268288" lvl="1" indent="-268288"/>
            <a:r>
              <a:rPr lang="en-GB" sz="3000" b="1" dirty="0">
                <a:solidFill>
                  <a:srgbClr val="0070C0"/>
                </a:solidFill>
              </a:rPr>
              <a:t>Housing Welfare </a:t>
            </a:r>
            <a:r>
              <a:rPr lang="en-GB" sz="3400" b="1" dirty="0">
                <a:solidFill>
                  <a:srgbClr val="0070C0"/>
                </a:solidFill>
              </a:rPr>
              <a:t>≠</a:t>
            </a:r>
            <a:r>
              <a:rPr lang="en-GB" sz="3000" b="1" dirty="0">
                <a:solidFill>
                  <a:srgbClr val="0070C0"/>
                </a:solidFill>
              </a:rPr>
              <a:t> social welfare payments </a:t>
            </a:r>
            <a:r>
              <a:rPr lang="en-GB" sz="3000" dirty="0"/>
              <a:t>such as rent allowance or other housing assistance payments</a:t>
            </a:r>
          </a:p>
          <a:p>
            <a:pPr marL="725488" lvl="2" indent="-268288"/>
            <a:r>
              <a:rPr lang="en-GB" sz="2600" dirty="0"/>
              <a:t>Costs of administering the system</a:t>
            </a:r>
          </a:p>
          <a:p>
            <a:pPr marL="725488" lvl="2" indent="-268288"/>
            <a:r>
              <a:rPr lang="en-GB" sz="2600" dirty="0"/>
              <a:t>Consultants fees and outsourcing</a:t>
            </a:r>
          </a:p>
          <a:p>
            <a:pPr marL="725488" lvl="2" indent="-268288"/>
            <a:r>
              <a:rPr lang="en-GB" sz="2600" dirty="0"/>
              <a:t>Some capital spending (individual allocation)</a:t>
            </a:r>
          </a:p>
          <a:p>
            <a:pPr marL="268288" lvl="1" indent="-268288"/>
            <a:r>
              <a:rPr lang="en-GB" sz="3000" b="1" dirty="0">
                <a:solidFill>
                  <a:srgbClr val="0070C0"/>
                </a:solidFill>
              </a:rPr>
              <a:t>Housing Development </a:t>
            </a:r>
            <a:r>
              <a:rPr lang="en-GB" sz="3400" b="1" dirty="0">
                <a:solidFill>
                  <a:srgbClr val="0070C0"/>
                </a:solidFill>
              </a:rPr>
              <a:t>≠</a:t>
            </a:r>
            <a:r>
              <a:rPr lang="en-GB" sz="3000" b="1" dirty="0">
                <a:solidFill>
                  <a:srgbClr val="0070C0"/>
                </a:solidFill>
              </a:rPr>
              <a:t> investment in bricks and mortar</a:t>
            </a:r>
          </a:p>
          <a:p>
            <a:pPr marL="725488" lvl="2" indent="-268288"/>
            <a:r>
              <a:rPr lang="en-GB" sz="2600" dirty="0"/>
              <a:t>Administration costs</a:t>
            </a:r>
          </a:p>
          <a:p>
            <a:pPr marL="725488" lvl="2" indent="-268288"/>
            <a:r>
              <a:rPr lang="en-GB" sz="2600" dirty="0"/>
              <a:t>Negative capital formation from sale of assets underplays ‘new’ investment</a:t>
            </a:r>
          </a:p>
          <a:p>
            <a:pPr marL="268288" lvl="1" indent="-268288"/>
            <a:r>
              <a:rPr lang="en-GB" sz="3000" dirty="0"/>
              <a:t>Much of the data used for unclear purposes</a:t>
            </a:r>
          </a:p>
          <a:p>
            <a:pPr marL="725488" lvl="2" indent="-268288"/>
            <a:r>
              <a:rPr lang="en-GB" sz="2600" dirty="0"/>
              <a:t>Almost €4bn in ‘other transfers’ in 2018</a:t>
            </a:r>
          </a:p>
          <a:p>
            <a:pPr marL="514350" indent="-514350">
              <a:buFont typeface="+mj-lt"/>
              <a:buAutoNum type="arabicPeriod"/>
            </a:pPr>
            <a:endParaRPr lang="en-GB" sz="3000" dirty="0"/>
          </a:p>
          <a:p>
            <a:pPr marL="514350" indent="-514350">
              <a:buFont typeface="+mj-lt"/>
              <a:buAutoNum type="arabicPeriod"/>
            </a:pPr>
            <a:endParaRPr lang="en-GB" sz="3000" dirty="0"/>
          </a:p>
          <a:p>
            <a:pPr marL="0" indent="0">
              <a:buNone/>
            </a:pPr>
            <a:endParaRPr lang="en-GB" sz="3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41DD9F-5212-46CA-9CBE-F42BB97D31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4784" y="5120784"/>
            <a:ext cx="1737216" cy="173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7798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7F6BF-07D7-4EB6-A6A5-AD636E5B6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0836"/>
            <a:ext cx="10515600" cy="938039"/>
          </a:xfrm>
        </p:spPr>
        <p:txBody>
          <a:bodyPr>
            <a:normAutofit/>
          </a:bodyPr>
          <a:lstStyle/>
          <a:p>
            <a:pPr algn="ctr"/>
            <a:r>
              <a:rPr lang="en-GB" b="1" dirty="0">
                <a:solidFill>
                  <a:srgbClr val="0070C0"/>
                </a:solidFill>
              </a:rPr>
              <a:t>Something more realistic?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41DD9F-5212-46CA-9CBE-F42BB97D31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4784" y="5120784"/>
            <a:ext cx="1737216" cy="1737216"/>
          </a:xfrm>
          <a:prstGeom prst="rect">
            <a:avLst/>
          </a:prstGeom>
        </p:spPr>
      </p:pic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1AFA37D-3AA3-4703-90F9-2F7FF68246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79291" y="1048876"/>
            <a:ext cx="8433418" cy="5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7479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7F6BF-07D7-4EB6-A6A5-AD636E5B6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328"/>
            <a:ext cx="10515600" cy="736527"/>
          </a:xfrm>
        </p:spPr>
        <p:txBody>
          <a:bodyPr>
            <a:normAutofit/>
          </a:bodyPr>
          <a:lstStyle/>
          <a:p>
            <a:pPr algn="ctr"/>
            <a:r>
              <a:rPr lang="en-GB" b="1" dirty="0">
                <a:solidFill>
                  <a:srgbClr val="0070C0"/>
                </a:solidFill>
              </a:rPr>
              <a:t>Something more realistic?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41DD9F-5212-46CA-9CBE-F42BB97D31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4784" y="5120784"/>
            <a:ext cx="1737216" cy="1737216"/>
          </a:xfrm>
          <a:prstGeom prst="rect">
            <a:avLst/>
          </a:prstGeom>
        </p:spPr>
      </p:pic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2F17D725-244D-4A5D-9A50-87C21994F7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7485005"/>
              </p:ext>
            </p:extLst>
          </p:nvPr>
        </p:nvGraphicFramePr>
        <p:xfrm>
          <a:off x="2440859" y="790260"/>
          <a:ext cx="7310282" cy="586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Worksheet" r:id="rId4" imgW="6339982" imgH="5089986" progId="Excel.Sheet.8">
                  <p:embed/>
                </p:oleObj>
              </mc:Choice>
              <mc:Fallback>
                <p:oleObj name="Worksheet" r:id="rId4" imgW="6339982" imgH="5089986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440859" y="790260"/>
                        <a:ext cx="7310282" cy="586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91419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7F6BF-07D7-4EB6-A6A5-AD636E5B6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54709"/>
            <a:ext cx="10515600" cy="1737215"/>
          </a:xfrm>
        </p:spPr>
        <p:txBody>
          <a:bodyPr>
            <a:normAutofit/>
          </a:bodyPr>
          <a:lstStyle/>
          <a:p>
            <a:pPr algn="ctr"/>
            <a:r>
              <a:rPr lang="en-GB" b="1" dirty="0"/>
              <a:t>Thank you for your time</a:t>
            </a:r>
            <a:br>
              <a:rPr lang="en-GB" b="1" dirty="0">
                <a:solidFill>
                  <a:srgbClr val="0070C0"/>
                </a:solidFill>
              </a:rPr>
            </a:br>
            <a:r>
              <a:rPr lang="en-GB" b="1" i="1" dirty="0">
                <a:solidFill>
                  <a:srgbClr val="0070C0"/>
                </a:solidFill>
              </a:rPr>
              <a:t>dara.turnbull@housingeurope.eu</a:t>
            </a:r>
            <a:endParaRPr lang="en-GB" b="1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41DD9F-5212-46CA-9CBE-F42BB97D31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4784" y="5120784"/>
            <a:ext cx="1737216" cy="173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3769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3421B4C-AA27-4F32-AA73-DA587F272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76110"/>
            <a:ext cx="6769978" cy="5905761"/>
          </a:xfrm>
          <a:custGeom>
            <a:avLst/>
            <a:gdLst>
              <a:gd name="connsiteX0" fmla="*/ 0 w 6769978"/>
              <a:gd name="connsiteY0" fmla="*/ 0 h 5905761"/>
              <a:gd name="connsiteX1" fmla="*/ 6769978 w 6769978"/>
              <a:gd name="connsiteY1" fmla="*/ 0 h 5905761"/>
              <a:gd name="connsiteX2" fmla="*/ 3973138 w 6769978"/>
              <a:gd name="connsiteY2" fmla="*/ 5905761 h 5905761"/>
              <a:gd name="connsiteX3" fmla="*/ 0 w 6769978"/>
              <a:gd name="connsiteY3" fmla="*/ 5905761 h 5905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69978" h="5905761">
                <a:moveTo>
                  <a:pt x="0" y="0"/>
                </a:moveTo>
                <a:lnTo>
                  <a:pt x="6769978" y="0"/>
                </a:lnTo>
                <a:lnTo>
                  <a:pt x="3973138" y="5905761"/>
                </a:lnTo>
                <a:lnTo>
                  <a:pt x="0" y="590576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F833B9-99D0-4EC7-A502-B8C768E37F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3418" y="1311565"/>
            <a:ext cx="4501878" cy="2117436"/>
          </a:xfrm>
        </p:spPr>
        <p:txBody>
          <a:bodyPr>
            <a:normAutofit/>
          </a:bodyPr>
          <a:lstStyle/>
          <a:p>
            <a:r>
              <a:rPr lang="en-GB" sz="3800" b="1" dirty="0">
                <a:solidFill>
                  <a:srgbClr val="FFFFFF"/>
                </a:solidFill>
              </a:rPr>
              <a:t>Current Research Activities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DF0F46-CCAD-4AA5-857A-50DBB1C257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6477" y="4264456"/>
            <a:ext cx="4858817" cy="1281978"/>
          </a:xfrm>
        </p:spPr>
        <p:txBody>
          <a:bodyPr>
            <a:normAutofit/>
          </a:bodyPr>
          <a:lstStyle/>
          <a:p>
            <a:r>
              <a:rPr lang="en-GB" sz="1900" i="1" dirty="0">
                <a:solidFill>
                  <a:srgbClr val="FFFFFF"/>
                </a:solidFill>
              </a:rPr>
              <a:t>Dara TURNBULL (Research Coordinator)</a:t>
            </a:r>
          </a:p>
          <a:p>
            <a:r>
              <a:rPr lang="en-GB" sz="1900" i="1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dara.turnbull@housingeurope.eu</a:t>
            </a:r>
            <a:endParaRPr lang="en-GB" sz="1900" i="1" dirty="0">
              <a:solidFill>
                <a:schemeClr val="bg1"/>
              </a:solidFill>
            </a:endParaRPr>
          </a:p>
          <a:p>
            <a:pPr algn="l"/>
            <a:endParaRPr lang="en-GB" sz="1400" i="1" dirty="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C4BE3C-8886-4778-AA1D-B323AB5234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2461" y="1655286"/>
            <a:ext cx="4095809" cy="4095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125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869E9-8A79-4267-B814-C3A24AF04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626" y="432619"/>
            <a:ext cx="11592232" cy="6222181"/>
          </a:xfrm>
        </p:spPr>
        <p:txBody>
          <a:bodyPr>
            <a:normAutofit/>
          </a:bodyPr>
          <a:lstStyle/>
          <a:p>
            <a:pPr marL="457200" lvl="1" indent="-457200">
              <a:buFont typeface="+mj-lt"/>
              <a:buAutoNum type="arabicPeriod"/>
            </a:pPr>
            <a:r>
              <a:rPr lang="en-GB" sz="2600" dirty="0">
                <a:solidFill>
                  <a:srgbClr val="0070C0"/>
                </a:solidFill>
              </a:rPr>
              <a:t>Sale/Privatisation of the social housing stock (</a:t>
            </a:r>
            <a:r>
              <a:rPr lang="en-GB" sz="2600" i="1" dirty="0"/>
              <a:t>due in Q2 2020</a:t>
            </a:r>
            <a:r>
              <a:rPr lang="en-GB" sz="2600" dirty="0">
                <a:solidFill>
                  <a:srgbClr val="0070C0"/>
                </a:solidFill>
              </a:rPr>
              <a:t>)</a:t>
            </a:r>
          </a:p>
          <a:p>
            <a:pPr marL="914400" lvl="2" indent="-457200">
              <a:buFont typeface="Wingdings" panose="05000000000000000000" pitchFamily="2" charset="2"/>
              <a:buChar char="§"/>
            </a:pPr>
            <a:r>
              <a:rPr lang="en-GB" sz="2200" i="1" dirty="0"/>
              <a:t>Different ways of approaching sale of housing stock</a:t>
            </a:r>
          </a:p>
          <a:p>
            <a:pPr marL="914400" lvl="2" indent="-457200">
              <a:buFont typeface="Wingdings" panose="05000000000000000000" pitchFamily="2" charset="2"/>
              <a:buChar char="§"/>
            </a:pPr>
            <a:r>
              <a:rPr lang="en-GB" sz="2200" i="1" dirty="0"/>
              <a:t>Will aid </a:t>
            </a:r>
            <a:r>
              <a:rPr lang="en-GB" sz="2200" i="1" dirty="0" err="1"/>
              <a:t>l’USH</a:t>
            </a:r>
            <a:r>
              <a:rPr lang="en-GB" sz="2200" i="1" dirty="0"/>
              <a:t> in their decision making</a:t>
            </a:r>
          </a:p>
          <a:p>
            <a:pPr marL="914400" lvl="2" indent="-457200">
              <a:buFont typeface="Wingdings" panose="05000000000000000000" pitchFamily="2" charset="2"/>
              <a:buChar char="§"/>
            </a:pPr>
            <a:r>
              <a:rPr lang="en-GB" sz="2200" i="1" dirty="0"/>
              <a:t>Research at an advanced stage, will be completed on time </a:t>
            </a:r>
          </a:p>
          <a:p>
            <a:pPr marL="457200" lvl="2" indent="0">
              <a:buNone/>
            </a:pPr>
            <a:endParaRPr lang="en-GB" sz="2200" i="1" dirty="0"/>
          </a:p>
          <a:p>
            <a:pPr marL="457200" lvl="1" indent="-457200">
              <a:buFont typeface="+mj-lt"/>
              <a:buAutoNum type="arabicPeriod"/>
            </a:pPr>
            <a:r>
              <a:rPr lang="en-GB" sz="2600" dirty="0">
                <a:solidFill>
                  <a:srgbClr val="0070C0"/>
                </a:solidFill>
              </a:rPr>
              <a:t>Access to and Definitions of Social and Affordable Housing (</a:t>
            </a:r>
            <a:r>
              <a:rPr lang="en-GB" sz="2600" i="1" dirty="0"/>
              <a:t>due in Q3 2020</a:t>
            </a:r>
            <a:r>
              <a:rPr lang="en-GB" sz="2600" dirty="0">
                <a:solidFill>
                  <a:srgbClr val="0070C0"/>
                </a:solidFill>
              </a:rPr>
              <a:t>)</a:t>
            </a:r>
          </a:p>
          <a:p>
            <a:pPr marL="914400" lvl="2" indent="-457200">
              <a:buFont typeface="Wingdings" panose="05000000000000000000" pitchFamily="2" charset="2"/>
              <a:buChar char="§"/>
            </a:pPr>
            <a:r>
              <a:rPr lang="en-GB" sz="2200" i="1" dirty="0"/>
              <a:t>Follow on to recent investment study for the EIB</a:t>
            </a:r>
          </a:p>
          <a:p>
            <a:pPr marL="914400" lvl="2" indent="-457200">
              <a:buFont typeface="Wingdings" panose="05000000000000000000" pitchFamily="2" charset="2"/>
              <a:buChar char="§"/>
            </a:pPr>
            <a:r>
              <a:rPr lang="en-GB" sz="2200" i="1" dirty="0"/>
              <a:t>Need ‘definitions’ of social and affordable housing in each country</a:t>
            </a:r>
          </a:p>
          <a:p>
            <a:pPr marL="914400" lvl="2" indent="-457200">
              <a:buFont typeface="Wingdings" panose="05000000000000000000" pitchFamily="2" charset="2"/>
              <a:buChar char="§"/>
            </a:pPr>
            <a:r>
              <a:rPr lang="en-GB" sz="2200" i="1" dirty="0"/>
              <a:t>Who can benefit from it and who has priority?</a:t>
            </a:r>
          </a:p>
          <a:p>
            <a:pPr marL="457200" lvl="2" indent="0">
              <a:buNone/>
            </a:pPr>
            <a:endParaRPr lang="en-GB" sz="2200" i="1" dirty="0"/>
          </a:p>
          <a:p>
            <a:pPr marL="457200" lvl="1" indent="-457200">
              <a:buFont typeface="+mj-lt"/>
              <a:buAutoNum type="arabicPeriod"/>
            </a:pPr>
            <a:r>
              <a:rPr lang="en-GB" sz="2600" i="1" dirty="0">
                <a:solidFill>
                  <a:srgbClr val="0070C0"/>
                </a:solidFill>
              </a:rPr>
              <a:t>#Housing2030 </a:t>
            </a:r>
            <a:r>
              <a:rPr lang="en-GB" sz="2600" dirty="0">
                <a:solidFill>
                  <a:srgbClr val="0070C0"/>
                </a:solidFill>
              </a:rPr>
              <a:t>- Improving Housing Affordability in the UNECE region (</a:t>
            </a:r>
            <a:r>
              <a:rPr lang="en-GB" sz="2600" i="1" dirty="0"/>
              <a:t>due in Q4 2021</a:t>
            </a:r>
            <a:r>
              <a:rPr lang="en-GB" sz="2600" dirty="0">
                <a:solidFill>
                  <a:srgbClr val="0070C0"/>
                </a:solidFill>
              </a:rPr>
              <a:t>)</a:t>
            </a:r>
          </a:p>
          <a:p>
            <a:pPr marL="914400" lvl="2" indent="-457200">
              <a:buFont typeface="Wingdings" panose="05000000000000000000" pitchFamily="2" charset="2"/>
              <a:buChar char="§"/>
            </a:pPr>
            <a:r>
              <a:rPr lang="en-GB" sz="2200" i="1" dirty="0"/>
              <a:t>Partnership with the UNECE</a:t>
            </a:r>
          </a:p>
          <a:p>
            <a:pPr marL="914400" lvl="2" indent="-457200">
              <a:buFont typeface="Wingdings" panose="05000000000000000000" pitchFamily="2" charset="2"/>
              <a:buChar char="§"/>
            </a:pPr>
            <a:r>
              <a:rPr lang="en-GB" sz="2200" i="1" dirty="0"/>
              <a:t>Need to change the narrative on housing affordability issues</a:t>
            </a:r>
          </a:p>
          <a:p>
            <a:pPr marL="914400" lvl="2" indent="-457200">
              <a:buFont typeface="Wingdings" panose="05000000000000000000" pitchFamily="2" charset="2"/>
              <a:buChar char="§"/>
            </a:pPr>
            <a:r>
              <a:rPr lang="en-GB" sz="2200" i="1" dirty="0"/>
              <a:t>Highlight best practice</a:t>
            </a:r>
          </a:p>
          <a:p>
            <a:pPr marL="914400" lvl="2" indent="-457200">
              <a:buFont typeface="Wingdings" panose="05000000000000000000" pitchFamily="2" charset="2"/>
              <a:buChar char="§"/>
            </a:pPr>
            <a:r>
              <a:rPr lang="en-GB" sz="2200" i="1" dirty="0"/>
              <a:t>Four key pillars – </a:t>
            </a:r>
            <a:r>
              <a:rPr lang="en-GB" sz="2200" i="1" dirty="0">
                <a:solidFill>
                  <a:srgbClr val="0070C0"/>
                </a:solidFill>
              </a:rPr>
              <a:t>governance, financing, land, climate-neutral housing</a:t>
            </a:r>
          </a:p>
          <a:p>
            <a:pPr marL="0" indent="0">
              <a:buNone/>
            </a:pPr>
            <a:endParaRPr lang="en-GB" sz="3000" dirty="0"/>
          </a:p>
          <a:p>
            <a:pPr marL="514350" indent="-514350">
              <a:buFont typeface="+mj-lt"/>
              <a:buAutoNum type="arabicPeriod"/>
            </a:pPr>
            <a:endParaRPr lang="en-GB" sz="3000" dirty="0"/>
          </a:p>
          <a:p>
            <a:pPr marL="0" indent="0">
              <a:buNone/>
            </a:pPr>
            <a:endParaRPr lang="en-GB" sz="3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41DD9F-5212-46CA-9CBE-F42BB97D31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4784" y="5120784"/>
            <a:ext cx="1737216" cy="173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5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7F6BF-07D7-4EB6-A6A5-AD636E5B6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There are many ways to measure housing affordability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869E9-8A79-4267-B814-C3A24AF04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000" dirty="0"/>
              <a:t>Gross average earnings to average house price ratio</a:t>
            </a:r>
          </a:p>
          <a:p>
            <a:r>
              <a:rPr lang="en-GB" sz="3000" dirty="0"/>
              <a:t>Mortgage repayment as a percentage of disposable income</a:t>
            </a:r>
          </a:p>
          <a:p>
            <a:r>
              <a:rPr lang="en-GB" sz="3000" dirty="0"/>
              <a:t>Rent-to-income ratio</a:t>
            </a:r>
          </a:p>
          <a:p>
            <a:r>
              <a:rPr lang="en-GB" sz="3000" dirty="0"/>
              <a:t>Etc…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sz="3000" dirty="0"/>
              <a:t>The </a:t>
            </a:r>
            <a:r>
              <a:rPr lang="en-GB" sz="3000" b="1" dirty="0">
                <a:solidFill>
                  <a:srgbClr val="0070C0"/>
                </a:solidFill>
              </a:rPr>
              <a:t>common elements </a:t>
            </a:r>
            <a:r>
              <a:rPr lang="en-GB" sz="3000" dirty="0"/>
              <a:t>are:</a:t>
            </a:r>
          </a:p>
          <a:p>
            <a:pPr marL="534988" lvl="1" indent="-266700"/>
            <a:r>
              <a:rPr lang="en-GB" i="1" dirty="0"/>
              <a:t>Some measure of income/earnings</a:t>
            </a:r>
          </a:p>
          <a:p>
            <a:pPr marL="534988" lvl="1" indent="-266700"/>
            <a:r>
              <a:rPr lang="en-GB" i="1" dirty="0"/>
              <a:t>Some measure of prices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41DD9F-5212-46CA-9CBE-F42BB97D31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4784" y="5120784"/>
            <a:ext cx="1737216" cy="173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957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7F6BF-07D7-4EB6-A6A5-AD636E5B6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Comparing one EU country to another…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869E9-8A79-4267-B814-C3A24AF04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122593"/>
          </a:xfrm>
        </p:spPr>
        <p:txBody>
          <a:bodyPr>
            <a:normAutofit/>
          </a:bodyPr>
          <a:lstStyle/>
          <a:p>
            <a:r>
              <a:rPr lang="en-GB" sz="3000" dirty="0"/>
              <a:t>Housing costs as a percentage of disposable income</a:t>
            </a:r>
          </a:p>
          <a:p>
            <a:r>
              <a:rPr lang="en-GB" sz="3000" dirty="0"/>
              <a:t>Taken from annual </a:t>
            </a:r>
            <a:r>
              <a:rPr lang="en-GB" sz="3000" i="1" dirty="0"/>
              <a:t>EU Survey on Income and Living Conditions </a:t>
            </a:r>
            <a:r>
              <a:rPr lang="en-GB" sz="3000" dirty="0"/>
              <a:t>(</a:t>
            </a:r>
            <a:r>
              <a:rPr lang="en-GB" sz="3000" b="1" dirty="0">
                <a:solidFill>
                  <a:srgbClr val="0070C0"/>
                </a:solidFill>
              </a:rPr>
              <a:t>EU-SILC</a:t>
            </a:r>
            <a:r>
              <a:rPr lang="en-GB" sz="3000" dirty="0"/>
              <a:t>)</a:t>
            </a:r>
          </a:p>
          <a:p>
            <a:r>
              <a:rPr lang="en-GB" sz="3000" b="1" dirty="0">
                <a:solidFill>
                  <a:srgbClr val="0070C0"/>
                </a:solidFill>
              </a:rPr>
              <a:t>Disposable income </a:t>
            </a:r>
            <a:r>
              <a:rPr lang="en-GB" sz="3000" dirty="0"/>
              <a:t>is (income + social welfare) – (taxes + social contributions)…the bottom line of a typical workers payslip</a:t>
            </a:r>
          </a:p>
          <a:p>
            <a:r>
              <a:rPr lang="en-GB" sz="3000" b="1" dirty="0">
                <a:solidFill>
                  <a:srgbClr val="0070C0"/>
                </a:solidFill>
              </a:rPr>
              <a:t>Housing costs </a:t>
            </a:r>
            <a:r>
              <a:rPr lang="en-GB" sz="3000" dirty="0"/>
              <a:t>is a broad category which includes rent, mortgage interest, utilities, insurance and general housing maintenance</a:t>
            </a:r>
          </a:p>
          <a:p>
            <a:pPr lvl="1"/>
            <a:r>
              <a:rPr lang="en-GB" sz="2600" dirty="0"/>
              <a:t>Excludes repayment of mortgage principal!</a:t>
            </a:r>
          </a:p>
          <a:p>
            <a:endParaRPr lang="en-GB" sz="3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41DD9F-5212-46CA-9CBE-F42BB97D31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4784" y="5120784"/>
            <a:ext cx="1737216" cy="173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536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7F6BF-07D7-4EB6-A6A5-AD636E5B6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057"/>
            <a:ext cx="10515600" cy="862179"/>
          </a:xfrm>
        </p:spPr>
        <p:txBody>
          <a:bodyPr/>
          <a:lstStyle/>
          <a:p>
            <a:pPr algn="ctr"/>
            <a:r>
              <a:rPr lang="en-GB" b="1" dirty="0">
                <a:solidFill>
                  <a:srgbClr val="0070C0"/>
                </a:solidFill>
              </a:rPr>
              <a:t>Comparing one EU country to another…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41DD9F-5212-46CA-9CBE-F42BB97D31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4784" y="5120784"/>
            <a:ext cx="1737216" cy="1737216"/>
          </a:xfrm>
          <a:prstGeom prst="rect">
            <a:avLst/>
          </a:prstGeo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8939AD3C-0748-4EFB-84A7-D887DAE4F7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023491" y="1132908"/>
            <a:ext cx="8145018" cy="531266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61718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7F6BF-07D7-4EB6-A6A5-AD636E5B6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3200"/>
            <a:ext cx="10515600" cy="775855"/>
          </a:xfrm>
        </p:spPr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A flawed methodology?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869E9-8A79-4267-B814-C3A24AF04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9055"/>
            <a:ext cx="10515600" cy="56757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000" dirty="0"/>
              <a:t>There are (arguably) a number of flaws with the figures</a:t>
            </a:r>
          </a:p>
          <a:p>
            <a:pPr marL="514350" indent="-514350">
              <a:buFont typeface="+mj-lt"/>
              <a:buAutoNum type="arabicPeriod"/>
            </a:pPr>
            <a:r>
              <a:rPr lang="en-IE" dirty="0">
                <a:solidFill>
                  <a:srgbClr val="0070C0"/>
                </a:solidFill>
              </a:rPr>
              <a:t>The Mortgage Principal Problem</a:t>
            </a:r>
          </a:p>
          <a:p>
            <a:pPr lvl="1"/>
            <a:r>
              <a:rPr lang="en-GB" dirty="0"/>
              <a:t>Housing costs does not include repayment of mortgage principal</a:t>
            </a:r>
          </a:p>
          <a:p>
            <a:pPr lvl="1"/>
            <a:r>
              <a:rPr lang="en-GB" dirty="0"/>
              <a:t>May ‘distort’ view of affordability in countries with a high percentage of mortgage holders (typically higher in Northern Europe)</a:t>
            </a:r>
          </a:p>
          <a:p>
            <a:pPr marL="514350" indent="-514350">
              <a:buFont typeface="+mj-lt"/>
              <a:buAutoNum type="arabicPeriod"/>
            </a:pPr>
            <a:r>
              <a:rPr lang="en-IE" dirty="0">
                <a:solidFill>
                  <a:srgbClr val="0070C0"/>
                </a:solidFill>
              </a:rPr>
              <a:t>The Disposable Income Problem</a:t>
            </a:r>
          </a:p>
          <a:p>
            <a:pPr lvl="1"/>
            <a:r>
              <a:rPr lang="en-IE" dirty="0"/>
              <a:t>Countries with high levels of taxes may compensate with higher quality services</a:t>
            </a:r>
          </a:p>
          <a:p>
            <a:pPr lvl="1"/>
            <a:r>
              <a:rPr lang="en-IE" dirty="0"/>
              <a:t>Less disposable income required?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IE" dirty="0">
                <a:solidFill>
                  <a:srgbClr val="0070C0"/>
                </a:solidFill>
              </a:rPr>
              <a:t>The Exclusion Problem</a:t>
            </a:r>
          </a:p>
          <a:p>
            <a:pPr lvl="1"/>
            <a:r>
              <a:rPr lang="en-IE" dirty="0"/>
              <a:t>Over 50 million 18-34 year olds living with parents</a:t>
            </a:r>
          </a:p>
          <a:p>
            <a:pPr lvl="1"/>
            <a:r>
              <a:rPr lang="en-IE" dirty="0"/>
              <a:t>High levels of exclusions may perversely improve affordability</a:t>
            </a:r>
          </a:p>
          <a:p>
            <a:pPr lvl="1"/>
            <a:r>
              <a:rPr lang="en-IE" dirty="0"/>
              <a:t>Millions living ‘rent free’ – friends and family networks</a:t>
            </a:r>
          </a:p>
          <a:p>
            <a:pPr lvl="1"/>
            <a:endParaRPr lang="en-GB" dirty="0">
              <a:solidFill>
                <a:srgbClr val="0070C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GB" sz="3000" dirty="0"/>
          </a:p>
          <a:p>
            <a:pPr marL="514350" indent="-514350">
              <a:buFont typeface="+mj-lt"/>
              <a:buAutoNum type="arabicPeriod"/>
            </a:pPr>
            <a:endParaRPr lang="en-GB" sz="3000" dirty="0"/>
          </a:p>
          <a:p>
            <a:pPr marL="0" indent="0">
              <a:buNone/>
            </a:pPr>
            <a:endParaRPr lang="en-GB" sz="3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41DD9F-5212-46CA-9CBE-F42BB97D31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4784" y="5120784"/>
            <a:ext cx="1737216" cy="173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950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7F6BF-07D7-4EB6-A6A5-AD636E5B6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057"/>
            <a:ext cx="10515600" cy="862179"/>
          </a:xfrm>
        </p:spPr>
        <p:txBody>
          <a:bodyPr>
            <a:normAutofit/>
          </a:bodyPr>
          <a:lstStyle/>
          <a:p>
            <a:pPr algn="ctr"/>
            <a:r>
              <a:rPr lang="en-GB" sz="3900" b="1" dirty="0">
                <a:solidFill>
                  <a:srgbClr val="0070C0"/>
                </a:solidFill>
              </a:rPr>
              <a:t>Self-assessed housing affordability…a different story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41DD9F-5212-46CA-9CBE-F42BB97D31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4784" y="5120784"/>
            <a:ext cx="1737216" cy="1737216"/>
          </a:xfrm>
          <a:prstGeom prst="rect">
            <a:avLst/>
          </a:prstGeom>
        </p:spPr>
      </p:pic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9FE35D6-064B-498C-A660-22525F4C9A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19656" y="1025236"/>
            <a:ext cx="8552688" cy="5587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690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7F6BF-07D7-4EB6-A6A5-AD636E5B6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057"/>
            <a:ext cx="10515600" cy="782797"/>
          </a:xfrm>
        </p:spPr>
        <p:txBody>
          <a:bodyPr>
            <a:normAutofit/>
          </a:bodyPr>
          <a:lstStyle/>
          <a:p>
            <a:pPr algn="ctr"/>
            <a:r>
              <a:rPr lang="en-GB" b="1" dirty="0">
                <a:solidFill>
                  <a:srgbClr val="0070C0"/>
                </a:solidFill>
              </a:rPr>
              <a:t>United Nations ‘Human Development Index’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090836E-3539-4641-82D7-0A29E77404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1639" y="945854"/>
            <a:ext cx="10348722" cy="53149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6514BF0-AA92-4C06-BFDD-DF39AF2676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4784" y="5120784"/>
            <a:ext cx="1737216" cy="173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003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7F6BF-07D7-4EB6-A6A5-AD636E5B6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3200"/>
            <a:ext cx="10515600" cy="775855"/>
          </a:xfrm>
        </p:spPr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A holistic approach to measuring affordability?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869E9-8A79-4267-B814-C3A24AF04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9055"/>
            <a:ext cx="10515600" cy="5675745"/>
          </a:xfrm>
        </p:spPr>
        <p:txBody>
          <a:bodyPr>
            <a:normAutofit/>
          </a:bodyPr>
          <a:lstStyle/>
          <a:p>
            <a:r>
              <a:rPr lang="en-GB" sz="3000" dirty="0"/>
              <a:t>Could </a:t>
            </a:r>
            <a:r>
              <a:rPr lang="en-GB" sz="3000" dirty="0">
                <a:solidFill>
                  <a:srgbClr val="0070C0"/>
                </a:solidFill>
              </a:rPr>
              <a:t>improve</a:t>
            </a:r>
            <a:r>
              <a:rPr lang="en-GB" sz="3000" dirty="0"/>
              <a:t> current measures</a:t>
            </a:r>
          </a:p>
          <a:p>
            <a:pPr lvl="1"/>
            <a:r>
              <a:rPr lang="en-GB" dirty="0"/>
              <a:t>Include mortgage principal</a:t>
            </a:r>
          </a:p>
          <a:p>
            <a:pPr lvl="1"/>
            <a:r>
              <a:rPr lang="en-GB" dirty="0"/>
              <a:t>Use residual income to take account of ‘out of pocket’ expenses</a:t>
            </a:r>
          </a:p>
          <a:p>
            <a:pPr lvl="1"/>
            <a:r>
              <a:rPr lang="en-GB" dirty="0"/>
              <a:t>Provide ‘notional’ measures of affordability – ‘Teacher Index’; Young couple…</a:t>
            </a:r>
          </a:p>
          <a:p>
            <a:pPr marL="457200" lvl="1" indent="0">
              <a:buNone/>
            </a:pPr>
            <a:endParaRPr lang="en-GB" dirty="0"/>
          </a:p>
          <a:p>
            <a:pPr marL="228600" lvl="1">
              <a:spcBef>
                <a:spcPts val="1000"/>
              </a:spcBef>
            </a:pPr>
            <a:r>
              <a:rPr lang="en-GB" sz="3000" dirty="0"/>
              <a:t>Perhaps the HDI offers </a:t>
            </a:r>
            <a:r>
              <a:rPr lang="en-GB" sz="3000" dirty="0">
                <a:solidFill>
                  <a:srgbClr val="0070C0"/>
                </a:solidFill>
              </a:rPr>
              <a:t>a better path</a:t>
            </a:r>
            <a:r>
              <a:rPr lang="en-GB" sz="3000" dirty="0"/>
              <a:t>?</a:t>
            </a:r>
          </a:p>
          <a:p>
            <a:pPr marL="685800" lvl="2">
              <a:spcBef>
                <a:spcPts val="1000"/>
              </a:spcBef>
            </a:pPr>
            <a:r>
              <a:rPr lang="en-GB" sz="2600" dirty="0"/>
              <a:t>% of adults living with parents</a:t>
            </a:r>
          </a:p>
          <a:p>
            <a:pPr marL="685800" lvl="2">
              <a:spcBef>
                <a:spcPts val="1000"/>
              </a:spcBef>
            </a:pPr>
            <a:r>
              <a:rPr lang="en-GB" sz="2600" dirty="0"/>
              <a:t>% living in substandard accommodation</a:t>
            </a:r>
          </a:p>
          <a:p>
            <a:pPr marL="685800" lvl="2">
              <a:spcBef>
                <a:spcPts val="1000"/>
              </a:spcBef>
            </a:pPr>
            <a:r>
              <a:rPr lang="en-GB" sz="2600" dirty="0"/>
              <a:t>% experiencing heavy burden linked to housing</a:t>
            </a:r>
          </a:p>
          <a:p>
            <a:pPr marL="685800" lvl="2">
              <a:spcBef>
                <a:spcPts val="1000"/>
              </a:spcBef>
            </a:pPr>
            <a:r>
              <a:rPr lang="en-GB" sz="2600" dirty="0"/>
              <a:t>House price to income ratios</a:t>
            </a:r>
          </a:p>
          <a:p>
            <a:pPr marL="1143000" lvl="3">
              <a:spcBef>
                <a:spcPts val="1000"/>
              </a:spcBef>
            </a:pPr>
            <a:r>
              <a:rPr lang="en-GB" sz="2400" dirty="0"/>
              <a:t>Many potential other examples</a:t>
            </a:r>
          </a:p>
          <a:p>
            <a:pPr marL="265113" lvl="1" indent="-265113"/>
            <a:endParaRPr lang="en-GB" dirty="0"/>
          </a:p>
          <a:p>
            <a:pPr lvl="1"/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sz="3000" dirty="0"/>
          </a:p>
          <a:p>
            <a:pPr marL="514350" indent="-514350">
              <a:buFont typeface="+mj-lt"/>
              <a:buAutoNum type="arabicPeriod"/>
            </a:pPr>
            <a:endParaRPr lang="en-GB" sz="3000" dirty="0"/>
          </a:p>
          <a:p>
            <a:pPr marL="0" indent="0">
              <a:buNone/>
            </a:pPr>
            <a:endParaRPr lang="en-GB" sz="3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41DD9F-5212-46CA-9CBE-F42BB97D31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4784" y="5120784"/>
            <a:ext cx="1737216" cy="173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2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3421B4C-AA27-4F32-AA73-DA587F272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76110"/>
            <a:ext cx="6769978" cy="5905761"/>
          </a:xfrm>
          <a:custGeom>
            <a:avLst/>
            <a:gdLst>
              <a:gd name="connsiteX0" fmla="*/ 0 w 6769978"/>
              <a:gd name="connsiteY0" fmla="*/ 0 h 5905761"/>
              <a:gd name="connsiteX1" fmla="*/ 6769978 w 6769978"/>
              <a:gd name="connsiteY1" fmla="*/ 0 h 5905761"/>
              <a:gd name="connsiteX2" fmla="*/ 3973138 w 6769978"/>
              <a:gd name="connsiteY2" fmla="*/ 5905761 h 5905761"/>
              <a:gd name="connsiteX3" fmla="*/ 0 w 6769978"/>
              <a:gd name="connsiteY3" fmla="*/ 5905761 h 5905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69978" h="5905761">
                <a:moveTo>
                  <a:pt x="0" y="0"/>
                </a:moveTo>
                <a:lnTo>
                  <a:pt x="6769978" y="0"/>
                </a:lnTo>
                <a:lnTo>
                  <a:pt x="3973138" y="5905761"/>
                </a:lnTo>
                <a:lnTo>
                  <a:pt x="0" y="590576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F833B9-99D0-4EC7-A502-B8C768E37F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3418" y="1311565"/>
            <a:ext cx="4501878" cy="2117436"/>
          </a:xfrm>
        </p:spPr>
        <p:txBody>
          <a:bodyPr>
            <a:normAutofit/>
          </a:bodyPr>
          <a:lstStyle/>
          <a:p>
            <a:r>
              <a:rPr lang="en-GB" sz="3800" b="1" dirty="0">
                <a:solidFill>
                  <a:srgbClr val="FFFFFF"/>
                </a:solidFill>
              </a:rPr>
              <a:t>Measuring spending on public housing &amp; income supports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DF0F46-CCAD-4AA5-857A-50DBB1C257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6477" y="4264456"/>
            <a:ext cx="4858817" cy="1281978"/>
          </a:xfrm>
        </p:spPr>
        <p:txBody>
          <a:bodyPr>
            <a:normAutofit/>
          </a:bodyPr>
          <a:lstStyle/>
          <a:p>
            <a:r>
              <a:rPr lang="en-GB" sz="1900" i="1" dirty="0">
                <a:solidFill>
                  <a:srgbClr val="FFFFFF"/>
                </a:solidFill>
              </a:rPr>
              <a:t>Dara TURNBULL (Research Coordinator)</a:t>
            </a:r>
          </a:p>
          <a:p>
            <a:r>
              <a:rPr lang="en-GB" sz="1900" i="1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dara.turnbull@housingeurope.eu</a:t>
            </a:r>
            <a:endParaRPr lang="en-GB" sz="1900" i="1" dirty="0">
              <a:solidFill>
                <a:schemeClr val="bg1"/>
              </a:solidFill>
            </a:endParaRPr>
          </a:p>
          <a:p>
            <a:pPr algn="l"/>
            <a:endParaRPr lang="en-GB" sz="1400" i="1" dirty="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C4BE3C-8886-4778-AA1D-B323AB5234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2461" y="1655286"/>
            <a:ext cx="4095809" cy="4095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634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680</Words>
  <Application>Microsoft Office PowerPoint</Application>
  <PresentationFormat>Widescreen</PresentationFormat>
  <Paragraphs>93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Office Theme</vt:lpstr>
      <vt:lpstr>Microsoft Excel 97-2003 Worksheet</vt:lpstr>
      <vt:lpstr>Issues with measuring housing affordability in the EU</vt:lpstr>
      <vt:lpstr>There are many ways to measure housing affordability</vt:lpstr>
      <vt:lpstr>Comparing one EU country to another…</vt:lpstr>
      <vt:lpstr>Comparing one EU country to another…</vt:lpstr>
      <vt:lpstr>A flawed methodology?</vt:lpstr>
      <vt:lpstr>Self-assessed housing affordability…a different story</vt:lpstr>
      <vt:lpstr>United Nations ‘Human Development Index’</vt:lpstr>
      <vt:lpstr>A holistic approach to measuring affordability?</vt:lpstr>
      <vt:lpstr>Measuring spending on public housing &amp; income supports</vt:lpstr>
      <vt:lpstr>We have all seen this chart, but what does it mean?</vt:lpstr>
      <vt:lpstr>Nominal versus Real  (2015 = 100)</vt:lpstr>
      <vt:lpstr>What is really being captured in the figures</vt:lpstr>
      <vt:lpstr>Something more realistic?</vt:lpstr>
      <vt:lpstr>Something more realistic?</vt:lpstr>
      <vt:lpstr>Thank you for your time dara.turnbull@housingeurope.eu</vt:lpstr>
      <vt:lpstr>Current Research Activities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Issues with measuring housing affordability in the EU</dc:title>
  <dc:creator>HEC</dc:creator>
  <cp:lastModifiedBy>HEC</cp:lastModifiedBy>
  <cp:revision>23</cp:revision>
  <dcterms:created xsi:type="dcterms:W3CDTF">2020-02-25T11:08:24Z</dcterms:created>
  <dcterms:modified xsi:type="dcterms:W3CDTF">2020-02-27T13:55:23Z</dcterms:modified>
</cp:coreProperties>
</file>